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9"/>
  </p:notesMasterIdLst>
  <p:handoutMasterIdLst>
    <p:handoutMasterId r:id="rId70"/>
  </p:handoutMasterIdLst>
  <p:sldIdLst>
    <p:sldId id="895" r:id="rId2"/>
    <p:sldId id="939" r:id="rId3"/>
    <p:sldId id="1313" r:id="rId4"/>
    <p:sldId id="1198" r:id="rId5"/>
    <p:sldId id="1310" r:id="rId6"/>
    <p:sldId id="1308" r:id="rId7"/>
    <p:sldId id="1309" r:id="rId8"/>
    <p:sldId id="1307" r:id="rId9"/>
    <p:sldId id="1323" r:id="rId10"/>
    <p:sldId id="1314" r:id="rId11"/>
    <p:sldId id="1316" r:id="rId12"/>
    <p:sldId id="1324" r:id="rId13"/>
    <p:sldId id="1325" r:id="rId14"/>
    <p:sldId id="1326" r:id="rId15"/>
    <p:sldId id="1327" r:id="rId16"/>
    <p:sldId id="1328" r:id="rId17"/>
    <p:sldId id="1329" r:id="rId18"/>
    <p:sldId id="1333" r:id="rId19"/>
    <p:sldId id="1332" r:id="rId20"/>
    <p:sldId id="1331" r:id="rId21"/>
    <p:sldId id="1224" r:id="rId22"/>
    <p:sldId id="1290" r:id="rId23"/>
    <p:sldId id="1289" r:id="rId24"/>
    <p:sldId id="1229" r:id="rId25"/>
    <p:sldId id="1285" r:id="rId26"/>
    <p:sldId id="1225" r:id="rId27"/>
    <p:sldId id="1230" r:id="rId28"/>
    <p:sldId id="1231" r:id="rId29"/>
    <p:sldId id="1009" r:id="rId30"/>
    <p:sldId id="1194" r:id="rId31"/>
    <p:sldId id="1284" r:id="rId32"/>
    <p:sldId id="1212" r:id="rId33"/>
    <p:sldId id="1291" r:id="rId34"/>
    <p:sldId id="1241" r:id="rId35"/>
    <p:sldId id="1242" r:id="rId36"/>
    <p:sldId id="1244" r:id="rId37"/>
    <p:sldId id="1205" r:id="rId38"/>
    <p:sldId id="1298" r:id="rId39"/>
    <p:sldId id="1265" r:id="rId40"/>
    <p:sldId id="1204" r:id="rId41"/>
    <p:sldId id="1274" r:id="rId42"/>
    <p:sldId id="1294" r:id="rId43"/>
    <p:sldId id="1295" r:id="rId44"/>
    <p:sldId id="1296" r:id="rId45"/>
    <p:sldId id="1297" r:id="rId46"/>
    <p:sldId id="1276" r:id="rId47"/>
    <p:sldId id="1272" r:id="rId48"/>
    <p:sldId id="1236" r:id="rId49"/>
    <p:sldId id="1239" r:id="rId50"/>
    <p:sldId id="1237" r:id="rId51"/>
    <p:sldId id="1240" r:id="rId52"/>
    <p:sldId id="1234" r:id="rId53"/>
    <p:sldId id="1266" r:id="rId54"/>
    <p:sldId id="1268" r:id="rId55"/>
    <p:sldId id="1281" r:id="rId56"/>
    <p:sldId id="768" r:id="rId57"/>
    <p:sldId id="1304" r:id="rId58"/>
    <p:sldId id="1280" r:id="rId59"/>
    <p:sldId id="1211" r:id="rId60"/>
    <p:sldId id="1245" r:id="rId61"/>
    <p:sldId id="1282" r:id="rId62"/>
    <p:sldId id="1246" r:id="rId63"/>
    <p:sldId id="1312" r:id="rId64"/>
    <p:sldId id="1288" r:id="rId65"/>
    <p:sldId id="1306" r:id="rId66"/>
    <p:sldId id="1311" r:id="rId67"/>
    <p:sldId id="1270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3"/>
            <p14:sldId id="1198"/>
            <p14:sldId id="1310"/>
            <p14:sldId id="1308"/>
            <p14:sldId id="1309"/>
            <p14:sldId id="1307"/>
            <p14:sldId id="1323"/>
            <p14:sldId id="1314"/>
            <p14:sldId id="1316"/>
            <p14:sldId id="1324"/>
            <p14:sldId id="1325"/>
            <p14:sldId id="1326"/>
            <p14:sldId id="1327"/>
            <p14:sldId id="1328"/>
            <p14:sldId id="1329"/>
            <p14:sldId id="1333"/>
            <p14:sldId id="1332"/>
            <p14:sldId id="1331"/>
            <p14:sldId id="1224"/>
            <p14:sldId id="1290"/>
            <p14:sldId id="1289"/>
            <p14:sldId id="1229"/>
            <p14:sldId id="1285"/>
            <p14:sldId id="1225"/>
            <p14:sldId id="1230"/>
            <p14:sldId id="1231"/>
            <p14:sldId id="1009"/>
            <p14:sldId id="1194"/>
            <p14:sldId id="1284"/>
            <p14:sldId id="1212"/>
            <p14:sldId id="1291"/>
            <p14:sldId id="1241"/>
            <p14:sldId id="1242"/>
            <p14:sldId id="1244"/>
            <p14:sldId id="1205"/>
            <p14:sldId id="1298"/>
            <p14:sldId id="1265"/>
            <p14:sldId id="1204"/>
            <p14:sldId id="1274"/>
            <p14:sldId id="1294"/>
            <p14:sldId id="1295"/>
            <p14:sldId id="1296"/>
            <p14:sldId id="1297"/>
            <p14:sldId id="1276"/>
            <p14:sldId id="1272"/>
            <p14:sldId id="1236"/>
            <p14:sldId id="1239"/>
            <p14:sldId id="1237"/>
            <p14:sldId id="1240"/>
            <p14:sldId id="1234"/>
            <p14:sldId id="1266"/>
            <p14:sldId id="1268"/>
            <p14:sldId id="1281"/>
            <p14:sldId id="768"/>
            <p14:sldId id="1304"/>
            <p14:sldId id="1280"/>
            <p14:sldId id="1211"/>
            <p14:sldId id="1245"/>
            <p14:sldId id="1282"/>
            <p14:sldId id="1246"/>
            <p14:sldId id="1312"/>
            <p14:sldId id="1288"/>
            <p14:sldId id="1306"/>
            <p14:sldId id="1311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6544F"/>
    <a:srgbClr val="9E60B8"/>
    <a:srgbClr val="FB8E20"/>
    <a:srgbClr val="5AB88F"/>
    <a:srgbClr val="B04432"/>
    <a:srgbClr val="D4EBE9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75"/>
    <p:restoredTop sz="96911" autoAdjust="0"/>
  </p:normalViewPr>
  <p:slideViewPr>
    <p:cSldViewPr snapToGrid="0" snapToObjects="1">
      <p:cViewPr varScale="1">
        <p:scale>
          <a:sx n="215" d="100"/>
          <a:sy n="215" d="100"/>
        </p:scale>
        <p:origin x="22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14.05.23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ctw7WjmxpU?t=1328" TargetMode="Externa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1046835"/>
            <a:ext cx="7707756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55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Code.talks</a:t>
            </a:r>
            <a:r>
              <a:rPr lang="de-DE" sz="1050" spc="60" dirty="0">
                <a:solidFill>
                  <a:srgbClr val="D4EBE9"/>
                </a:solidFill>
              </a:rPr>
              <a:t> Hamburg | 15. September 2022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286849" y="3969232"/>
            <a:ext cx="341578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react.schule</a:t>
            </a:r>
            <a:r>
              <a:rPr lang="de-DE" sz="1400" b="1" dirty="0">
                <a:solidFill>
                  <a:srgbClr val="36544F"/>
                </a:solidFill>
              </a:rPr>
              <a:t>/</a:t>
            </a:r>
            <a:r>
              <a:rPr lang="de-DE" sz="1400" b="1" dirty="0" err="1">
                <a:solidFill>
                  <a:srgbClr val="36544F"/>
                </a:solidFill>
              </a:rPr>
              <a:t>codetalks-react</a:t>
            </a:r>
            <a:endParaRPr lang="de-DE" sz="1400" b="1" dirty="0">
              <a:solidFill>
                <a:srgbClr val="36544F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245285" y="3002476"/>
            <a:ext cx="6170856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 </a:t>
            </a:r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Components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286849" y="151926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3545EDAE-C872-023C-CC4D-BE3E54B3E22C}"/>
              </a:ext>
            </a:extLst>
          </p:cNvPr>
          <p:cNvSpPr/>
          <p:nvPr/>
        </p:nvSpPr>
        <p:spPr>
          <a:xfrm>
            <a:off x="1245285" y="1099683"/>
            <a:ext cx="7132757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 err="1">
                <a:solidFill>
                  <a:srgbClr val="1778B8"/>
                </a:solidFill>
                <a:latin typeface="Montserrat" charset="0"/>
              </a:rPr>
              <a:t>Serverside</a:t>
            </a:r>
            <a:r>
              <a:rPr lang="de-DE" sz="2800" b="1" dirty="0">
                <a:solidFill>
                  <a:srgbClr val="1778B8"/>
                </a:solidFill>
                <a:latin typeface="Montserrat" charset="0"/>
              </a:rPr>
              <a:t> Rendering 2.0?</a:t>
            </a: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07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116518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dirty="0"/>
              <a:t>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5BCAAC-DEEF-43B2-3B9D-25EA8275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79076"/>
            <a:ext cx="2940187" cy="34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8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5" y="769545"/>
            <a:ext cx="4209066" cy="3996928"/>
          </a:xfrm>
        </p:spPr>
        <p:txBody>
          <a:bodyPr/>
          <a:lstStyle/>
          <a:p>
            <a:r>
              <a:rPr lang="de-DE" dirty="0"/>
              <a:t>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8E00F3-3591-1179-FC79-F8D69EE6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7" y="880451"/>
            <a:ext cx="3977998" cy="34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2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5671" y="769545"/>
            <a:ext cx="3820760" cy="3996928"/>
          </a:xfrm>
        </p:spPr>
        <p:txBody>
          <a:bodyPr/>
          <a:lstStyle/>
          <a:p>
            <a:r>
              <a:rPr lang="de-DE" dirty="0"/>
              <a:t>Mögliche Alternativen</a:t>
            </a:r>
          </a:p>
          <a:p>
            <a:pPr lvl="1"/>
            <a:r>
              <a:rPr lang="de-DE" dirty="0"/>
              <a:t>Alles, was wir auf dem Server aus dem Request bekommen:</a:t>
            </a:r>
          </a:p>
          <a:p>
            <a:pPr lvl="2"/>
            <a:r>
              <a:rPr lang="de-DE" sz="1800" dirty="0"/>
              <a:t>URL / Pfad</a:t>
            </a:r>
          </a:p>
          <a:p>
            <a:pPr lvl="2"/>
            <a:r>
              <a:rPr lang="de-DE" sz="1800" dirty="0"/>
              <a:t>Search Parameter (?</a:t>
            </a:r>
            <a:r>
              <a:rPr lang="de-DE" sz="1800" dirty="0" err="1"/>
              <a:t>order</a:t>
            </a:r>
            <a:r>
              <a:rPr lang="de-DE" sz="1800" dirty="0"/>
              <a:t>=...)</a:t>
            </a:r>
          </a:p>
          <a:p>
            <a:pPr lvl="2"/>
            <a:r>
              <a:rPr lang="de-DE" sz="1800" dirty="0"/>
              <a:t>Cookies</a:t>
            </a:r>
          </a:p>
          <a:p>
            <a:pPr lvl="2"/>
            <a:r>
              <a:rPr lang="de-DE" sz="1800" dirty="0"/>
              <a:t>Headers</a:t>
            </a:r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B781-063E-6AAB-D831-05992C2B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6" y="911180"/>
            <a:ext cx="4456653" cy="35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88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5671" y="769545"/>
            <a:ext cx="3820760" cy="3996928"/>
          </a:xfrm>
        </p:spPr>
        <p:txBody>
          <a:bodyPr/>
          <a:lstStyle/>
          <a:p>
            <a:r>
              <a:rPr lang="de-DE" dirty="0"/>
              <a:t>???</a:t>
            </a:r>
          </a:p>
          <a:p>
            <a:pPr lvl="1"/>
            <a:r>
              <a:rPr lang="de-DE" dirty="0"/>
              <a:t>???</a:t>
            </a:r>
          </a:p>
          <a:p>
            <a:pPr lvl="2"/>
            <a:r>
              <a:rPr lang="de-DE" sz="1800" dirty="0"/>
              <a:t>!!!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AA9BA-3C87-3C91-8280-10859AAD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90" y="1207540"/>
            <a:ext cx="3211887" cy="31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3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5074" y="769545"/>
            <a:ext cx="5311357" cy="3996928"/>
          </a:xfrm>
        </p:spPr>
        <p:txBody>
          <a:bodyPr/>
          <a:lstStyle/>
          <a:p>
            <a:r>
              <a:rPr lang="de-DE" dirty="0"/>
              <a:t>Komponenten mit Interaktivität und Zustand </a:t>
            </a:r>
            <a:r>
              <a:rPr lang="de-DE" u="sng" dirty="0"/>
              <a:t>müssen</a:t>
            </a:r>
            <a:r>
              <a:rPr lang="de-DE" dirty="0"/>
              <a:t> Client-Komponenten sein</a:t>
            </a:r>
          </a:p>
          <a:p>
            <a:pPr lvl="1"/>
            <a:r>
              <a:rPr lang="de-DE" dirty="0"/>
              <a:t>An Client-Komponenten können wir aber nur </a:t>
            </a:r>
            <a:r>
              <a:rPr lang="de-DE" b="1" dirty="0" err="1"/>
              <a:t>serialisierbare</a:t>
            </a:r>
            <a:r>
              <a:rPr lang="de-DE" b="1" dirty="0"/>
              <a:t> Daten</a:t>
            </a:r>
            <a:r>
              <a:rPr lang="de-DE" dirty="0"/>
              <a:t> übergeben</a:t>
            </a:r>
          </a:p>
          <a:p>
            <a:pPr lvl="1"/>
            <a:r>
              <a:rPr lang="de-DE" dirty="0"/>
              <a:t>Also z.B. keine Funktionen 😢</a:t>
            </a:r>
          </a:p>
          <a:p>
            <a:pPr lvl="2"/>
            <a:r>
              <a:rPr lang="de-DE" sz="1800" dirty="0"/>
              <a:t>!!!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CA70AC-BCC9-FE70-01ED-AC6ABD1D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91" y="1207540"/>
            <a:ext cx="2660742" cy="35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06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5074" y="769545"/>
            <a:ext cx="5311357" cy="3996928"/>
          </a:xfrm>
        </p:spPr>
        <p:txBody>
          <a:bodyPr/>
          <a:lstStyle/>
          <a:p>
            <a:r>
              <a:rPr lang="de-DE" dirty="0"/>
              <a:t>URL ändern, Server kann neue Seite senden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931A07-156A-6CE3-3083-1EC3ACE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0" y="769545"/>
            <a:ext cx="3108646" cy="37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18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5074" y="769545"/>
            <a:ext cx="5311357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Mehr Daten als einfacher REST Call?</a:t>
            </a:r>
          </a:p>
          <a:p>
            <a:pPr lvl="2"/>
            <a:r>
              <a:rPr lang="de-DE" dirty="0"/>
              <a:t>Ganze Seite wird neu gerendert</a:t>
            </a:r>
          </a:p>
          <a:p>
            <a:pPr lvl="2"/>
            <a:r>
              <a:rPr lang="de-DE" dirty="0">
                <a:effectLst/>
              </a:rPr>
              <a:t>https://</a:t>
            </a:r>
            <a:r>
              <a:rPr lang="de-DE" dirty="0" err="1">
                <a:effectLst/>
              </a:rPr>
              <a:t>twitter.com</a:t>
            </a:r>
            <a:r>
              <a:rPr lang="de-DE" dirty="0">
                <a:effectLst/>
              </a:rPr>
              <a:t>/</a:t>
            </a:r>
            <a:r>
              <a:rPr lang="de-DE" dirty="0" err="1">
                <a:effectLst/>
              </a:rPr>
              <a:t>dan_abramov</a:t>
            </a:r>
            <a:r>
              <a:rPr lang="de-DE" dirty="0">
                <a:effectLst/>
              </a:rPr>
              <a:t>/</a:t>
            </a:r>
            <a:r>
              <a:rPr lang="de-DE" dirty="0" err="1">
                <a:effectLst/>
              </a:rPr>
              <a:t>status</a:t>
            </a:r>
            <a:r>
              <a:rPr lang="de-DE" dirty="0">
                <a:effectLst/>
              </a:rPr>
              <a:t>/1654478296732532737?s=20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E14522-B247-F071-A2FE-4E160874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0" y="769545"/>
            <a:ext cx="3108646" cy="37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8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E0794-7A3F-0745-0CE5-868CC4E1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87198A-27EF-9F3C-C319-58D3C45525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70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512F7-F638-C503-D0D0-8A5C371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31DE5-CFCA-79C3-81EA-9CB15478ED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Client und Server Components</a:t>
            </a:r>
          </a:p>
          <a:p>
            <a:pPr lvl="1"/>
            <a:r>
              <a:rPr lang="de-DE" dirty="0"/>
              <a:t>Client Components werden auch auf dem Server gerendert (!)</a:t>
            </a:r>
          </a:p>
          <a:p>
            <a:pPr lvl="1"/>
            <a:r>
              <a:rPr lang="de-DE" dirty="0"/>
              <a:t>Server Components werden (in </a:t>
            </a:r>
            <a:r>
              <a:rPr lang="de-DE" dirty="0" err="1"/>
              <a:t>Next.js</a:t>
            </a:r>
            <a:r>
              <a:rPr lang="de-DE" dirty="0"/>
              <a:t>) auch im </a:t>
            </a:r>
            <a:r>
              <a:rPr lang="de-DE" b="1" dirty="0" err="1"/>
              <a:t>Build</a:t>
            </a:r>
            <a:r>
              <a:rPr lang="de-DE" dirty="0"/>
              <a:t> gerendert!</a:t>
            </a:r>
          </a:p>
          <a:p>
            <a:endParaRPr lang="de-DE" dirty="0"/>
          </a:p>
          <a:p>
            <a:r>
              <a:rPr lang="de-DE" dirty="0"/>
              <a:t>Aus dem Apollo Text von Lenz </a:t>
            </a:r>
          </a:p>
        </p:txBody>
      </p:sp>
    </p:spTree>
    <p:extLst>
      <p:ext uri="{BB962C8B-B14F-4D97-AF65-F5344CB8AC3E}">
        <p14:creationId xmlns:p14="http://schemas.microsoft.com/office/powerpoint/2010/main" val="1860041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8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DADD60-515A-FD3F-A04A-CE226E85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BEE6905-A68B-A0AC-3FCE-2A8C4F3F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74121"/>
            <a:ext cx="7772400" cy="29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1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960A5A-329C-4D47-8AA0-D04E902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275108" cy="1657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1672598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Wie bisher: Client-Komponenten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JavaScript-Code wird zum Client gesendet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808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 </a:t>
            </a:r>
            <a:r>
              <a:rPr lang="de-DE" sz="1000" dirty="0" err="1">
                <a:solidFill>
                  <a:srgbClr val="36544F"/>
                </a:solidFill>
              </a:rPr>
              <a:t>react?location</a:t>
            </a:r>
            <a:endParaRPr lang="de-DE" sz="1000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66589E0-D4CC-9B80-A266-5D86DB5BF400}"/>
              </a:ext>
            </a:extLst>
          </p:cNvPr>
          <p:cNvSpPr txBox="1"/>
          <p:nvPr/>
        </p:nvSpPr>
        <p:spPr>
          <a:xfrm>
            <a:off x="1052286" y="457200"/>
            <a:ext cx="73820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Teile:</a:t>
            </a:r>
          </a:p>
          <a:p>
            <a:r>
              <a:rPr lang="de-DE" sz="1200" dirty="0"/>
              <a:t> - </a:t>
            </a:r>
            <a:r>
              <a:rPr lang="de-DE" sz="1200" b="1" dirty="0"/>
              <a:t>"neutrale" Vorstellung der Anforderungen am Beispiel Blog-</a:t>
            </a:r>
            <a:r>
              <a:rPr lang="de-DE" sz="1200" b="1" dirty="0" err="1"/>
              <a:t>Application</a:t>
            </a:r>
            <a:endParaRPr lang="de-DE" sz="1200" b="1" dirty="0"/>
          </a:p>
          <a:p>
            <a:r>
              <a:rPr lang="de-DE" sz="1200" b="1" dirty="0"/>
              <a:t>	</a:t>
            </a:r>
            <a:r>
              <a:rPr lang="de-DE" sz="1200" dirty="0"/>
              <a:t>- Daten laden</a:t>
            </a:r>
          </a:p>
          <a:p>
            <a:r>
              <a:rPr lang="de-DE" sz="1200" dirty="0"/>
              <a:t>	- Viel statischer Content</a:t>
            </a:r>
          </a:p>
          <a:p>
            <a:r>
              <a:rPr lang="de-DE" sz="1200" dirty="0"/>
              <a:t>	- Nochmal deutliche Abgrenzung zu Apps, wo das anders aussieht (Miro z.B. oder Teams)</a:t>
            </a:r>
          </a:p>
          <a:p>
            <a:r>
              <a:rPr lang="de-DE" sz="1200" dirty="0"/>
              <a:t>		- evtl. im Bewertung-Kapitel</a:t>
            </a:r>
          </a:p>
          <a:p>
            <a:endParaRPr lang="de-DE" sz="1200" b="1" dirty="0"/>
          </a:p>
          <a:p>
            <a:pPr marL="285750" indent="-285750">
              <a:buFontTx/>
              <a:buChar char="-"/>
            </a:pPr>
            <a:r>
              <a:rPr lang="de-DE" sz="1200" b="1" dirty="0"/>
              <a:t>RSC als "Architektur-Idee" oder "-Vision"</a:t>
            </a:r>
          </a:p>
          <a:p>
            <a:pPr marL="742950" lvl="1" indent="-285750">
              <a:buFontTx/>
              <a:buChar char="-"/>
            </a:pPr>
            <a:endParaRPr lang="de-DE" sz="1200" b="1" dirty="0"/>
          </a:p>
          <a:p>
            <a:pPr marL="742950" lvl="1" indent="-285750">
              <a:buFontTx/>
              <a:buChar char="-"/>
            </a:pPr>
            <a:r>
              <a:rPr lang="de-DE" sz="1200" dirty="0"/>
              <a:t>Mit RSC brauchen wir Framework, aber:</a:t>
            </a:r>
          </a:p>
          <a:p>
            <a:pPr lvl="1"/>
            <a:r>
              <a:rPr lang="de-DE" sz="1200" dirty="0"/>
              <a:t>	- Was ist überhaut ein "</a:t>
            </a:r>
            <a:r>
              <a:rPr lang="de-DE" sz="1200" dirty="0" err="1"/>
              <a:t>framework</a:t>
            </a:r>
            <a:r>
              <a:rPr lang="de-DE" sz="1200" dirty="0"/>
              <a:t>"</a:t>
            </a:r>
          </a:p>
          <a:p>
            <a:pPr lvl="1"/>
            <a:r>
              <a:rPr lang="de-DE" sz="1200" dirty="0"/>
              <a:t>	- Vorstellung : was ist </a:t>
            </a:r>
            <a:r>
              <a:rPr lang="de-DE" sz="1200" dirty="0" err="1"/>
              <a:t>next</a:t>
            </a:r>
            <a:r>
              <a:rPr lang="de-DE" sz="1200" dirty="0"/>
              <a:t>, was ist </a:t>
            </a:r>
            <a:r>
              <a:rPr lang="de-DE" sz="1200" dirty="0" err="1"/>
              <a:t>remix</a:t>
            </a:r>
            <a:r>
              <a:rPr lang="de-DE" sz="1200" dirty="0"/>
              <a:t>, was sind andere</a:t>
            </a:r>
          </a:p>
          <a:p>
            <a:pPr lvl="1"/>
            <a:r>
              <a:rPr lang="de-DE" sz="1200" dirty="0"/>
              <a:t>	-  wir gucken uns keine API </a:t>
            </a:r>
            <a:r>
              <a:rPr lang="de-DE" sz="1200" dirty="0" err="1"/>
              <a:t>Routes</a:t>
            </a:r>
            <a:r>
              <a:rPr lang="de-DE" sz="1200" dirty="0"/>
              <a:t> an</a:t>
            </a:r>
          </a:p>
          <a:p>
            <a:pPr marL="1200150" lvl="2" indent="-285750">
              <a:buFontTx/>
              <a:buChar char="-"/>
            </a:pPr>
            <a:r>
              <a:rPr lang="de-DE" sz="1200" dirty="0"/>
              <a:t>was ändert sich durch den Serverseitigen Einsatz?</a:t>
            </a:r>
          </a:p>
          <a:p>
            <a:pPr marL="1657350" lvl="3" indent="-285750">
              <a:buFontTx/>
              <a:buChar char="-"/>
            </a:pPr>
            <a:r>
              <a:rPr lang="de-DE" sz="1200" dirty="0"/>
              <a:t>Andere Architektur (Server &lt;-&gt; Client </a:t>
            </a:r>
            <a:r>
              <a:rPr lang="de-DE" sz="1200" dirty="0" err="1"/>
              <a:t>Requests</a:t>
            </a:r>
            <a:r>
              <a:rPr lang="de-DE" sz="1200" dirty="0"/>
              <a:t>), die man in der API nicht unbedingt sieht</a:t>
            </a:r>
          </a:p>
          <a:p>
            <a:pPr marL="1657350" lvl="3" indent="-285750">
              <a:buFontTx/>
              <a:buChar char="-"/>
            </a:pPr>
            <a:endParaRPr lang="de-DE" sz="1200" dirty="0"/>
          </a:p>
          <a:p>
            <a:pPr marL="1657350" lvl="3" indent="-285750">
              <a:buFontTx/>
              <a:buChar char="-"/>
            </a:pPr>
            <a:r>
              <a:rPr lang="de-DE" sz="1200" dirty="0"/>
              <a:t>Stärkere Abhängigkeit vom Framework statt jetzt von einzelnen </a:t>
            </a:r>
            <a:r>
              <a:rPr lang="de-DE" sz="1200" dirty="0" err="1"/>
              <a:t>Libs</a:t>
            </a:r>
            <a:r>
              <a:rPr lang="de-DE" sz="1200" dirty="0"/>
              <a:t>?</a:t>
            </a:r>
          </a:p>
          <a:p>
            <a:pPr marL="1657350" lvl="3" indent="-285750">
              <a:buFontTx/>
              <a:buChar char="-"/>
            </a:pPr>
            <a:r>
              <a:rPr lang="de-DE" sz="1200" dirty="0"/>
              <a:t>Abhängigkeit von deren </a:t>
            </a:r>
            <a:r>
              <a:rPr lang="de-DE" sz="1200" dirty="0" err="1"/>
              <a:t>Build</a:t>
            </a:r>
            <a:r>
              <a:rPr lang="de-DE" sz="1200" dirty="0"/>
              <a:t>-Tools (was passiert, wenn das BT z.B. kein </a:t>
            </a:r>
            <a:br>
              <a:rPr lang="de-DE" sz="1200" dirty="0"/>
            </a:br>
            <a:r>
              <a:rPr lang="de-DE" sz="1200" dirty="0"/>
              <a:t>Post CSS kann)</a:t>
            </a:r>
          </a:p>
          <a:p>
            <a:pPr marL="1657350" lvl="3" indent="-285750">
              <a:buFontTx/>
              <a:buChar char="-"/>
            </a:pPr>
            <a:r>
              <a:rPr lang="de-DE" sz="1200" dirty="0"/>
              <a:t>Sonderfall Remix: hier keine RSC</a:t>
            </a:r>
          </a:p>
          <a:p>
            <a:pPr marL="742950" lvl="1" indent="-285750">
              <a:buFontTx/>
              <a:buChar char="-"/>
            </a:pPr>
            <a:r>
              <a:rPr lang="de-DE" sz="1200" dirty="0" err="1"/>
              <a:t>Unterscheidliche</a:t>
            </a:r>
            <a:r>
              <a:rPr lang="de-DE" sz="1200" dirty="0"/>
              <a:t> Perspektiven: wo komme ich her?</a:t>
            </a:r>
          </a:p>
          <a:p>
            <a:pPr marL="1200150" lvl="2" indent="-285750">
              <a:buFontTx/>
              <a:buChar char="-"/>
            </a:pPr>
            <a:r>
              <a:rPr lang="de-DE" sz="1200" dirty="0"/>
              <a:t>Bin ich "JS-native" oder eine andere Sprache und JS "nur" Frontend</a:t>
            </a:r>
          </a:p>
          <a:p>
            <a:pPr marL="285750" indent="-285750">
              <a:buFontTx/>
              <a:buChar char="-"/>
            </a:pPr>
            <a:r>
              <a:rPr lang="de-DE" sz="1200" b="1" dirty="0"/>
              <a:t>Bewertung</a:t>
            </a:r>
          </a:p>
          <a:p>
            <a:pPr marL="742950" lvl="1" indent="-285750">
              <a:buFontTx/>
              <a:buChar char="-"/>
            </a:pPr>
            <a:r>
              <a:rPr lang="de-DE" sz="1200" dirty="0"/>
              <a:t>evtl. nochmal die Web-App-Evolution-Grafiken</a:t>
            </a: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</a:t>
            </a:r>
            <a:r>
              <a:rPr lang="de-DE" dirty="0" err="1"/>
              <a:t>Shared</a:t>
            </a:r>
            <a:r>
              <a:rPr lang="de-DE" dirty="0"/>
              <a:t> Komponenten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/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r>
              <a:rPr lang="de-DE" dirty="0"/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DE8898-98D2-457C-545C-D54792CC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7774"/>
            <a:ext cx="7772400" cy="26039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111725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</p:spTree>
    <p:extLst>
      <p:ext uri="{BB962C8B-B14F-4D97-AF65-F5344CB8AC3E}">
        <p14:creationId xmlns:p14="http://schemas.microsoft.com/office/powerpoint/2010/main" val="2831107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BFEEA4D-C1F8-6D27-AC48-035232488655}"/>
              </a:ext>
            </a:extLst>
          </p:cNvPr>
          <p:cNvSpPr/>
          <p:nvPr/>
        </p:nvSpPr>
        <p:spPr>
          <a:xfrm>
            <a:off x="5158597" y="956018"/>
            <a:ext cx="29128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endParaRPr lang="de-DE" sz="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direkt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Client Komponenten können hier zum Beispiel </a:t>
            </a:r>
            <a:r>
              <a:rPr lang="de-DE" sz="1400" b="0" dirty="0" err="1">
                <a:solidFill>
                  <a:srgbClr val="36544F"/>
                </a:solidFill>
              </a:rPr>
              <a:t>fetch-Requests</a:t>
            </a:r>
            <a:r>
              <a:rPr lang="de-DE" sz="1400" b="0" dirty="0">
                <a:solidFill>
                  <a:srgbClr val="36544F"/>
                </a:solidFill>
              </a:rPr>
              <a:t> ausführen</a:t>
            </a:r>
            <a:endParaRPr lang="de-DE" sz="14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3A22AD-C0AC-1D81-417F-2AC8A9F94790}"/>
              </a:ext>
            </a:extLst>
          </p:cNvPr>
          <p:cNvSpPr/>
          <p:nvPr/>
        </p:nvSpPr>
        <p:spPr>
          <a:xfrm>
            <a:off x="5158597" y="956018"/>
            <a:ext cx="29128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endParaRPr lang="de-DE" sz="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Funktioniert aktuell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18)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In der Zukunft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18.0 </a:t>
            </a:r>
            <a:r>
              <a:rPr lang="de-DE" dirty="0" err="1"/>
              <a:t>release</a:t>
            </a:r>
            <a:r>
              <a:rPr lang="de-DE" dirty="0"/>
              <a:t>, but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hoping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18.x minor </a:t>
            </a:r>
            <a:r>
              <a:rPr lang="de-DE" dirty="0" err="1"/>
              <a:t>releases</a:t>
            </a:r>
            <a:r>
              <a:rPr lang="de-DE" dirty="0"/>
              <a:t>." </a:t>
            </a:r>
            <a:r>
              <a:rPr lang="de-DE" sz="1050" dirty="0"/>
              <a:t>(https://</a:t>
            </a:r>
            <a:r>
              <a:rPr lang="de-DE" sz="1050" dirty="0" err="1"/>
              <a:t>github.com</a:t>
            </a:r>
            <a:r>
              <a:rPr lang="de-DE" sz="1050" dirty="0"/>
              <a:t>/</a:t>
            </a:r>
            <a:r>
              <a:rPr lang="de-DE" sz="1050" dirty="0" err="1"/>
              <a:t>reactwg</a:t>
            </a:r>
            <a:r>
              <a:rPr lang="de-DE" sz="1050" dirty="0"/>
              <a:t>/react-18/</a:t>
            </a:r>
            <a:r>
              <a:rPr lang="de-DE" sz="1050" dirty="0" err="1"/>
              <a:t>discussions</a:t>
            </a:r>
            <a:r>
              <a:rPr lang="de-DE" sz="1050" dirty="0"/>
              <a:t>/47#discussioncomment-847004)</a:t>
            </a:r>
            <a:endParaRPr lang="de-DE" sz="105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45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db.query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180114" y="2136229"/>
            <a:ext cx="894412" cy="7033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4857614" y="3984561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9A525A-8578-5378-70F6-632147FF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1991"/>
            <a:ext cx="7772400" cy="370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331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6F76F06-7DE4-089D-D90A-97AED7AA22AB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db.query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Suspense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(falls noch Zeit 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</a:t>
            </a:r>
            <a:r>
              <a:rPr lang="de-DE" sz="1200" dirty="0" err="1">
                <a:solidFill>
                  <a:srgbClr val="36544F"/>
                </a:solidFill>
              </a:rPr>
              <a:t>delay.server.js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Einzelnen Post aufrufen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Post-Komponente </a:t>
            </a:r>
            <a:r>
              <a:rPr lang="de-DE" sz="1200" dirty="0" err="1">
                <a:solidFill>
                  <a:srgbClr val="36544F"/>
                </a:solidFill>
              </a:rPr>
              <a:t>deaktiveren</a:t>
            </a:r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FC77D-961A-0EDA-ABD9-A901A955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1BD02DF-EBB6-DB8A-F55E-DE0E836A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56" y="111275"/>
            <a:ext cx="3708071" cy="443955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4B959B6-B312-1418-260B-C072179E4928}"/>
              </a:ext>
            </a:extLst>
          </p:cNvPr>
          <p:cNvSpPr txBox="1"/>
          <p:nvPr/>
        </p:nvSpPr>
        <p:spPr>
          <a:xfrm>
            <a:off x="5994400" y="1770743"/>
            <a:ext cx="2353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wichtige punkte offen:</a:t>
            </a:r>
          </a:p>
          <a:p>
            <a:r>
              <a:rPr lang="de-DE" dirty="0" err="1"/>
              <a:t>debugging</a:t>
            </a:r>
            <a:r>
              <a:rPr lang="de-DE" dirty="0"/>
              <a:t> und </a:t>
            </a:r>
            <a:r>
              <a:rPr lang="de-DE" dirty="0" err="1"/>
              <a:t>testing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443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keinen stabilen Stand</a:t>
            </a:r>
          </a:p>
          <a:p>
            <a:pPr lvl="1"/>
            <a:r>
              <a:rPr lang="de-DE" dirty="0"/>
              <a:t>"</a:t>
            </a:r>
            <a:r>
              <a:rPr lang="de-DE" dirty="0" err="1"/>
              <a:t>app</a:t>
            </a:r>
            <a:r>
              <a:rPr lang="de-DE" dirty="0"/>
              <a:t>"-Router in Next 13.x noch </a:t>
            </a:r>
            <a:r>
              <a:rPr lang="de-DE" dirty="0" err="1"/>
              <a:t>beta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Kommunikation unglücklich</a:t>
            </a:r>
          </a:p>
          <a:p>
            <a:r>
              <a:rPr lang="de-DE" b="0" dirty="0">
                <a:solidFill>
                  <a:srgbClr val="36544F"/>
                </a:solidFill>
              </a:rPr>
              <a:t>Man muss gucken, ob die Anforderungen, die man selbst hat damit erfüllt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Es bleibt abzuwarten, ob man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auch für SPAs nehmen kann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hat viel </a:t>
            </a:r>
            <a:r>
              <a:rPr lang="de-DE" b="0" dirty="0" err="1">
                <a:solidFill>
                  <a:srgbClr val="36544F"/>
                </a:solidFill>
              </a:rPr>
              <a:t>opt</a:t>
            </a:r>
            <a:r>
              <a:rPr lang="de-DE" b="0" dirty="0">
                <a:solidFill>
                  <a:srgbClr val="36544F"/>
                </a:solidFill>
              </a:rPr>
              <a:t>-out, das finde ich am Anfang verwirrend</a:t>
            </a:r>
          </a:p>
          <a:p>
            <a:pPr lvl="1"/>
            <a:r>
              <a:rPr lang="de-DE" dirty="0"/>
              <a:t>Cache-Verhalten, </a:t>
            </a:r>
            <a:r>
              <a:rPr lang="de-DE" dirty="0" err="1"/>
              <a:t>fetch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Verhält sich im </a:t>
            </a:r>
            <a:r>
              <a:rPr lang="de-DE" dirty="0" err="1"/>
              <a:t>dev</a:t>
            </a:r>
            <a:r>
              <a:rPr lang="de-DE" dirty="0"/>
              <a:t>-Mode teilweise anders als "fertig"</a:t>
            </a:r>
          </a:p>
          <a:p>
            <a:pPr lvl="2"/>
            <a:r>
              <a:rPr lang="de-DE" dirty="0"/>
              <a:t>logisch bei statischem Content vs. in der Entwicklungszeit </a:t>
            </a:r>
            <a:r>
              <a:rPr lang="de-DE" dirty="0" err="1"/>
              <a:t>jedesmal</a:t>
            </a:r>
            <a:r>
              <a:rPr lang="de-DE" dirty="0"/>
              <a:t> neu generiert</a:t>
            </a:r>
          </a:p>
          <a:p>
            <a:pPr lvl="1"/>
            <a:r>
              <a:rPr lang="de-DE" dirty="0"/>
              <a:t>Statische Seiten "per Default" bedeutet </a:t>
            </a:r>
            <a:r>
              <a:rPr lang="de-DE" dirty="0" err="1"/>
              <a:t>Backends</a:t>
            </a:r>
            <a:r>
              <a:rPr lang="de-DE" dirty="0"/>
              <a:t> müssen im </a:t>
            </a:r>
            <a:r>
              <a:rPr lang="de-DE" dirty="0" err="1"/>
              <a:t>Build</a:t>
            </a:r>
            <a:r>
              <a:rPr lang="de-DE" dirty="0"/>
              <a:t> erreichbar sein (logisch)</a:t>
            </a:r>
          </a:p>
          <a:p>
            <a:pPr lvl="2"/>
            <a:r>
              <a:rPr lang="de-DE" dirty="0"/>
              <a:t>Schwer zu sagen, wann statisch ist oder nicht, manchmal reicht ein Property </a:t>
            </a:r>
            <a:r>
              <a:rPr lang="de-DE" dirty="0" err="1"/>
              <a:t>aus,um</a:t>
            </a:r>
            <a:r>
              <a:rPr lang="de-DE" dirty="0"/>
              <a:t> das </a:t>
            </a:r>
            <a:r>
              <a:rPr lang="de-DE"/>
              <a:t>zu ändern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Abweichendes Programmiermodell durch Server-Kommunikation </a:t>
            </a:r>
            <a:r>
              <a:rPr lang="de-DE" b="0" dirty="0" err="1">
                <a:solidFill>
                  <a:srgbClr val="36544F"/>
                </a:solidFill>
              </a:rPr>
              <a:t>ncht</a:t>
            </a:r>
            <a:r>
              <a:rPr lang="de-DE" b="0" dirty="0">
                <a:solidFill>
                  <a:srgbClr val="36544F"/>
                </a:solidFill>
              </a:rPr>
              <a:t> unterschätzen</a:t>
            </a: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Ist das Probleme/fehlende Lösung "</a:t>
            </a:r>
            <a:r>
              <a:rPr lang="de-DE" b="0" dirty="0" err="1">
                <a:solidFill>
                  <a:srgbClr val="36544F"/>
                </a:solidFill>
              </a:rPr>
              <a:t>how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do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" wirklich so groß, dass man dafür ein komplett neues Modell braucht</a:t>
            </a: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97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Bewertung</a:t>
            </a:r>
          </a:p>
          <a:p>
            <a:r>
              <a:rPr lang="de-DE" b="0" dirty="0">
                <a:solidFill>
                  <a:srgbClr val="36544F"/>
                </a:solidFill>
              </a:rPr>
              <a:t>Am meisten stört mich die Kommunikation, da dort alles vereinfacht und verallgemeinert wird</a:t>
            </a:r>
          </a:p>
          <a:p>
            <a:pPr lvl="1"/>
            <a:r>
              <a:rPr lang="de-DE" dirty="0"/>
              <a:t>und natürlich die Lautsprecher auf Twitter und YT</a:t>
            </a:r>
          </a:p>
          <a:p>
            <a:r>
              <a:rPr lang="de-DE" b="0" dirty="0">
                <a:solidFill>
                  <a:srgbClr val="36544F"/>
                </a:solidFill>
              </a:rPr>
              <a:t>RCS sind nicht "nur" </a:t>
            </a:r>
            <a:r>
              <a:rPr lang="de-DE" b="0" dirty="0" err="1">
                <a:solidFill>
                  <a:srgbClr val="36544F"/>
                </a:solidFill>
              </a:rPr>
              <a:t>add</a:t>
            </a:r>
            <a:r>
              <a:rPr lang="de-DE" b="0" dirty="0">
                <a:solidFill>
                  <a:srgbClr val="36544F"/>
                </a:solidFill>
              </a:rPr>
              <a:t>-on sondern nun "das" Ding, so sollt ihr es machen</a:t>
            </a:r>
          </a:p>
          <a:p>
            <a:pPr lvl="1"/>
            <a:r>
              <a:rPr lang="de-DE" dirty="0"/>
              <a:t>Das ist m.E. schon ein Shift</a:t>
            </a:r>
          </a:p>
          <a:p>
            <a:pPr lvl="1"/>
            <a:r>
              <a:rPr lang="de-DE" dirty="0"/>
              <a:t>Eigentlich nicht verwunderlich, denn die neue Architektur passt perfekt für </a:t>
            </a:r>
            <a:r>
              <a:rPr lang="de-DE" dirty="0" err="1"/>
              <a:t>facebookdotcom</a:t>
            </a:r>
            <a:endParaRPr lang="de-DE" dirty="0"/>
          </a:p>
          <a:p>
            <a:r>
              <a:rPr lang="de-DE" dirty="0"/>
              <a:t>Man kann auch weiterhin ohne Next arbeiten (Vite nehmen)</a:t>
            </a:r>
          </a:p>
          <a:p>
            <a:pPr lvl="1"/>
            <a:r>
              <a:rPr lang="de-DE" dirty="0"/>
              <a:t>Zitat Abramov aus </a:t>
            </a:r>
            <a:r>
              <a:rPr lang="de-DE" dirty="0">
                <a:effectLst/>
                <a:hlinkClick r:id="rId2"/>
              </a:rPr>
              <a:t>https://youtu.be</a:t>
            </a:r>
            <a:r>
              <a:rPr lang="de-DE">
                <a:effectLst/>
                <a:hlinkClick r:id="rId2"/>
              </a:rPr>
              <a:t>/Fctw7WjmxpU?t=1328</a:t>
            </a:r>
            <a:endParaRPr lang="de-DE" dirty="0"/>
          </a:p>
          <a:p>
            <a:r>
              <a:rPr lang="de-DE" dirty="0"/>
              <a:t>Was ist eigentlich mit anderen </a:t>
            </a:r>
            <a:r>
              <a:rPr lang="de-DE" dirty="0" err="1"/>
              <a:t>Perf</a:t>
            </a:r>
            <a:r>
              <a:rPr lang="de-DE" dirty="0"/>
              <a:t>-Möglichkeiten? Stichwort: Code Splitting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2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600" b="1" dirty="0">
                <a:solidFill>
                  <a:srgbClr val="1778B8"/>
                </a:solidFill>
              </a:rPr>
              <a:t>https://</a:t>
            </a:r>
            <a:r>
              <a:rPr lang="de-DE" sz="1600" b="1" dirty="0" err="1">
                <a:solidFill>
                  <a:srgbClr val="1778B8"/>
                </a:solidFill>
              </a:rPr>
              <a:t>react.schule</a:t>
            </a:r>
            <a:r>
              <a:rPr lang="de-DE" sz="1600" b="1" dirty="0">
                <a:solidFill>
                  <a:srgbClr val="1778B8"/>
                </a:solidFill>
              </a:rPr>
              <a:t>/</a:t>
            </a:r>
            <a:r>
              <a:rPr lang="de-DE" sz="1600" b="1" dirty="0" err="1">
                <a:solidFill>
                  <a:srgbClr val="1778B8"/>
                </a:solidFill>
              </a:rPr>
              <a:t>codetalks-react</a:t>
            </a:r>
            <a:endParaRPr lang="de-DE" sz="15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4857614" y="3984561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EAF0FE-D85A-5396-32DE-11941FD1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78" y="334084"/>
            <a:ext cx="6207826" cy="293897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5FE1AB4-9230-A52E-7639-41DEE16B9EA4}"/>
              </a:ext>
            </a:extLst>
          </p:cNvPr>
          <p:cNvSpPr/>
          <p:nvPr/>
        </p:nvSpPr>
        <p:spPr>
          <a:xfrm>
            <a:off x="1249878" y="1589813"/>
            <a:ext cx="6101608" cy="754244"/>
          </a:xfrm>
          <a:prstGeom prst="rect">
            <a:avLst/>
          </a:prstGeom>
          <a:solidFill>
            <a:srgbClr val="FFFF00">
              <a:alpha val="6051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8DE1C19-3D45-16A8-1AA9-1E5F9CE01771}"/>
              </a:ext>
            </a:extLst>
          </p:cNvPr>
          <p:cNvSpPr/>
          <p:nvPr/>
        </p:nvSpPr>
        <p:spPr>
          <a:xfrm>
            <a:off x="3055257" y="1067299"/>
            <a:ext cx="4296229" cy="264017"/>
          </a:xfrm>
          <a:prstGeom prst="rect">
            <a:avLst/>
          </a:prstGeom>
          <a:solidFill>
            <a:srgbClr val="FFFF00">
              <a:alpha val="6051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A0D14C-B857-F288-035C-5E002FC60856}"/>
              </a:ext>
            </a:extLst>
          </p:cNvPr>
          <p:cNvSpPr/>
          <p:nvPr/>
        </p:nvSpPr>
        <p:spPr>
          <a:xfrm>
            <a:off x="1249878" y="1331316"/>
            <a:ext cx="6101608" cy="258497"/>
          </a:xfrm>
          <a:prstGeom prst="rect">
            <a:avLst/>
          </a:prstGeom>
          <a:solidFill>
            <a:srgbClr val="FFFF00">
              <a:alpha val="6051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508B838-ED0C-3EBB-FA18-6DC6A53EA30F}"/>
              </a:ext>
            </a:extLst>
          </p:cNvPr>
          <p:cNvSpPr txBox="1"/>
          <p:nvPr/>
        </p:nvSpPr>
        <p:spPr>
          <a:xfrm>
            <a:off x="7903029" y="1067299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ALLES</a:t>
            </a:r>
          </a:p>
          <a:p>
            <a:r>
              <a:rPr lang="de-DE" dirty="0">
                <a:solidFill>
                  <a:srgbClr val="FF0000"/>
                </a:solidFill>
              </a:rPr>
              <a:t>THESEN!!</a:t>
            </a:r>
          </a:p>
        </p:txBody>
      </p:sp>
    </p:spTree>
    <p:extLst>
      <p:ext uri="{BB962C8B-B14F-4D97-AF65-F5344CB8AC3E}">
        <p14:creationId xmlns:p14="http://schemas.microsoft.com/office/powerpoint/2010/main" val="262571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4816051" y="3147350"/>
            <a:ext cx="3760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A4FAE4-7B8F-8F08-9217-9BFAFFFC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704"/>
            <a:ext cx="7772400" cy="288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3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D9DE0-D100-94A8-0574-15425D29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50DEA72-123D-34D8-08BE-8CAA52CEA632}"/>
              </a:ext>
            </a:extLst>
          </p:cNvPr>
          <p:cNvSpPr/>
          <p:nvPr/>
        </p:nvSpPr>
        <p:spPr>
          <a:xfrm>
            <a:off x="2410993" y="3131216"/>
            <a:ext cx="43220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590CAE5-5ACE-42CA-3B80-7296467E545E}"/>
              </a:ext>
            </a:extLst>
          </p:cNvPr>
          <p:cNvSpPr/>
          <p:nvPr/>
        </p:nvSpPr>
        <p:spPr>
          <a:xfrm>
            <a:off x="0" y="276998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Vom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914E4D-5848-52A3-1925-57B4626C0D21}"/>
              </a:ext>
            </a:extLst>
          </p:cNvPr>
          <p:cNvSpPr/>
          <p:nvPr/>
        </p:nvSpPr>
        <p:spPr>
          <a:xfrm>
            <a:off x="0" y="851747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Browser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10B748-3F71-1C1C-4852-D89886836D5F}"/>
              </a:ext>
            </a:extLst>
          </p:cNvPr>
          <p:cNvSpPr/>
          <p:nvPr/>
        </p:nvSpPr>
        <p:spPr>
          <a:xfrm>
            <a:off x="3953884" y="2482128"/>
            <a:ext cx="1236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zum</a:t>
            </a:r>
            <a:endParaRPr lang="de-DE" sz="2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23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2332</Words>
  <Application>Microsoft Macintosh PowerPoint</Application>
  <PresentationFormat>Bildschirmpräsentation (16:9)</PresentationFormat>
  <Paragraphs>436</Paragraphs>
  <Slides>67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Code.talks Hamburg | 15. September 2022 | @nilshartmann</vt:lpstr>
      <vt:lpstr>https://nilshartmann.net</vt:lpstr>
      <vt:lpstr>PowerPoint-Präsentation</vt:lpstr>
      <vt:lpstr>Ein Beispiel...</vt:lpstr>
      <vt:lpstr>Ein Beispiel...</vt:lpstr>
      <vt:lpstr>Ein Beispiel...</vt:lpstr>
      <vt:lpstr>Ein Beispiel...</vt:lpstr>
      <vt:lpstr>Ein Beispiel...</vt:lpstr>
      <vt:lpstr>PowerPoint-Präsentation</vt:lpstr>
      <vt:lpstr>can you spot the problem?</vt:lpstr>
      <vt:lpstr>can you spot the problem?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PowerPoint-Präsentation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PowerPoint-Präsentation</vt:lpstr>
      <vt:lpstr>current state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1117</cp:revision>
  <cp:lastPrinted>2019-09-04T14:49:47Z</cp:lastPrinted>
  <dcterms:created xsi:type="dcterms:W3CDTF">2016-03-28T15:59:53Z</dcterms:created>
  <dcterms:modified xsi:type="dcterms:W3CDTF">2023-05-15T06:21:05Z</dcterms:modified>
</cp:coreProperties>
</file>